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96" r:id="rId2"/>
    <p:sldId id="256" r:id="rId3"/>
    <p:sldId id="257" r:id="rId4"/>
    <p:sldId id="258" r:id="rId5"/>
    <p:sldId id="259" r:id="rId6"/>
    <p:sldId id="299" r:id="rId7"/>
    <p:sldId id="260" r:id="rId8"/>
    <p:sldId id="298" r:id="rId9"/>
    <p:sldId id="262" r:id="rId10"/>
    <p:sldId id="263" r:id="rId11"/>
    <p:sldId id="264" r:id="rId12"/>
    <p:sldId id="265" r:id="rId13"/>
    <p:sldId id="266" r:id="rId14"/>
    <p:sldId id="267" r:id="rId15"/>
    <p:sldId id="269" r:id="rId16"/>
    <p:sldId id="268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300" r:id="rId36"/>
    <p:sldId id="289" r:id="rId37"/>
    <p:sldId id="290" r:id="rId38"/>
    <p:sldId id="292" r:id="rId39"/>
    <p:sldId id="293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28" autoAdjust="0"/>
    <p:restoredTop sz="86582" autoAdjust="0"/>
  </p:normalViewPr>
  <p:slideViewPr>
    <p:cSldViewPr>
      <p:cViewPr varScale="1">
        <p:scale>
          <a:sx n="78" d="100"/>
          <a:sy n="78" d="100"/>
        </p:scale>
        <p:origin x="1380" y="120"/>
      </p:cViewPr>
      <p:guideLst>
        <p:guide orient="horz" pos="2160"/>
        <p:guide pos="2880"/>
      </p:guideLst>
    </p:cSldViewPr>
  </p:slideViewPr>
  <p:notesTextViewPr>
    <p:cViewPr>
      <p:scale>
        <a:sx n="50" d="100"/>
        <a:sy n="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CFB322-6659-4138-8013-F17D315742B1}" type="datetimeFigureOut">
              <a:rPr lang="ru-RU" smtClean="0"/>
              <a:t>пн 18.11.24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C46A69-F72A-4322-BF64-DA5F22C31E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981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46A69-F72A-4322-BF64-DA5F22C31ED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2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46A69-F72A-4322-BF64-DA5F22C31ED0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001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A0992-1EF2-4E0B-A8B3-D83C53EF488D}" type="datetimeFigureOut">
              <a:rPr lang="ru-RU" smtClean="0"/>
              <a:t>пн 18.11.24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B012-1156-409D-ACD6-9B162BA9CF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117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A0992-1EF2-4E0B-A8B3-D83C53EF488D}" type="datetimeFigureOut">
              <a:rPr lang="ru-RU" smtClean="0"/>
              <a:t>пн 18.11.24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B012-1156-409D-ACD6-9B162BA9CF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513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A0992-1EF2-4E0B-A8B3-D83C53EF488D}" type="datetimeFigureOut">
              <a:rPr lang="ru-RU" smtClean="0"/>
              <a:t>пн 18.11.24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B012-1156-409D-ACD6-9B162BA9CF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103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A0992-1EF2-4E0B-A8B3-D83C53EF488D}" type="datetimeFigureOut">
              <a:rPr lang="ru-RU" smtClean="0"/>
              <a:t>пн 18.11.24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B012-1156-409D-ACD6-9B162BA9CF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47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A0992-1EF2-4E0B-A8B3-D83C53EF488D}" type="datetimeFigureOut">
              <a:rPr lang="ru-RU" smtClean="0"/>
              <a:t>пн 18.11.24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B012-1156-409D-ACD6-9B162BA9CF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557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A0992-1EF2-4E0B-A8B3-D83C53EF488D}" type="datetimeFigureOut">
              <a:rPr lang="ru-RU" smtClean="0"/>
              <a:t>пн 18.11.24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B012-1156-409D-ACD6-9B162BA9CF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529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A0992-1EF2-4E0B-A8B3-D83C53EF488D}" type="datetimeFigureOut">
              <a:rPr lang="ru-RU" smtClean="0"/>
              <a:t>пн 18.11.24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B012-1156-409D-ACD6-9B162BA9CF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552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A0992-1EF2-4E0B-A8B3-D83C53EF488D}" type="datetimeFigureOut">
              <a:rPr lang="ru-RU" smtClean="0"/>
              <a:t>пн 18.11.24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B012-1156-409D-ACD6-9B162BA9CF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620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A0992-1EF2-4E0B-A8B3-D83C53EF488D}" type="datetimeFigureOut">
              <a:rPr lang="ru-RU" smtClean="0"/>
              <a:t>пн 18.11.24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B012-1156-409D-ACD6-9B162BA9CF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380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A0992-1EF2-4E0B-A8B3-D83C53EF488D}" type="datetimeFigureOut">
              <a:rPr lang="ru-RU" smtClean="0"/>
              <a:t>пн 18.11.24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B012-1156-409D-ACD6-9B162BA9CF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094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A0992-1EF2-4E0B-A8B3-D83C53EF488D}" type="datetimeFigureOut">
              <a:rPr lang="ru-RU" smtClean="0"/>
              <a:t>пн 18.11.24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B012-1156-409D-ACD6-9B162BA9CF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590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A0992-1EF2-4E0B-A8B3-D83C53EF488D}" type="datetimeFigureOut">
              <a:rPr lang="ru-RU" smtClean="0"/>
              <a:t>пн 18.11.24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5B012-1156-409D-ACD6-9B162BA9CF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781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КРУГЛЫЙ СТОЛ</a:t>
            </a:r>
          </a:p>
          <a:p>
            <a:pPr marL="0" indent="0">
              <a:buNone/>
            </a:pPr>
            <a:r>
              <a:rPr lang="ru-RU" sz="48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«УЧИМСЯ </a:t>
            </a:r>
          </a:p>
          <a:p>
            <a:pPr marL="0" indent="0">
              <a:buNone/>
            </a:pPr>
            <a:r>
              <a:rPr lang="ru-RU" sz="4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ПРАВИЛЬНО </a:t>
            </a:r>
          </a:p>
          <a:p>
            <a:pPr marL="0" indent="0">
              <a:buNone/>
            </a:pPr>
            <a:r>
              <a:rPr lang="ru-RU" sz="4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ГОВОРИТЬ»</a:t>
            </a:r>
            <a:r>
              <a:rPr lang="ru-RU" sz="48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СТАРШАЯ  ГРУППА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и провела учитель-логопед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Крючкова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Е.Ю.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ru-RU" sz="2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Ноябрь 2024 г.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966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ИГРАЕМ ВМЕСТЕ</a:t>
            </a:r>
          </a:p>
        </p:txBody>
      </p:sp>
      <p:pic>
        <p:nvPicPr>
          <p:cNvPr id="7171" name="Picture 3" descr="C:\Users\admin\Desktop\грамматика\гр-1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308552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\Desktop\грамматика\гр-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3" b="2182"/>
          <a:stretch/>
        </p:blipFill>
        <p:spPr bwMode="auto">
          <a:xfrm>
            <a:off x="5041762" y="1556792"/>
            <a:ext cx="2986622" cy="395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612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«НАЗОВИ ЛАСКОВО»</a:t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ГНОМИКИ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8194" name="Picture 2" descr="C:\Users\admin\Desktop\грамматика\гр-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2985975" cy="315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\Desktop\грамматика\гр-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298" y="2921041"/>
            <a:ext cx="2567996" cy="329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dmin\Desktop\грамматика\гр-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720" y="1556792"/>
            <a:ext cx="261215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885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ИГРАЕМ ВМЕСТЕ</a:t>
            </a:r>
            <a:endParaRPr lang="ru-RU" dirty="0"/>
          </a:p>
        </p:txBody>
      </p:sp>
      <p:pic>
        <p:nvPicPr>
          <p:cNvPr id="9218" name="Picture 2" descr="C:\Users\admin\Desktop\грамматика\гр-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2534035" cy="351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dmin\Desktop\грамматика\гр-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84783"/>
            <a:ext cx="2638239" cy="293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admin\Desktop\грамматика\гр-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412776"/>
            <a:ext cx="2667296" cy="311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02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«МОЙ, МОЯ, МОЁ, МОИ»</a:t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«ЖАДИНА»</a:t>
            </a:r>
          </a:p>
        </p:txBody>
      </p:sp>
      <p:pic>
        <p:nvPicPr>
          <p:cNvPr id="10242" name="Picture 2" descr="C:\Users\admin\Desktop\грамматика\гр-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16832"/>
            <a:ext cx="238221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dmin\Desktop\грамматика\гр-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508" y="1916832"/>
            <a:ext cx="2569754" cy="311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admin\Desktop\грамматика\гр-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184" y="1908200"/>
            <a:ext cx="2304778" cy="311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971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ИГРАЕМ ВМЕСТЕ</a:t>
            </a:r>
            <a:endParaRPr lang="ru-RU" dirty="0"/>
          </a:p>
        </p:txBody>
      </p:sp>
      <p:pic>
        <p:nvPicPr>
          <p:cNvPr id="11266" name="Picture 2" descr="C:\Users\admin\Desktop\грамматика\гр-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3691115" cy="41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dmin\Desktop\грамматика\гр-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1772816"/>
            <a:ext cx="3536853" cy="409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308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ПРЕДЛОГИ</a:t>
            </a:r>
          </a:p>
        </p:txBody>
      </p:sp>
      <p:pic>
        <p:nvPicPr>
          <p:cNvPr id="13314" name="Picture 2" descr="C:\Users\admin\Desktop\грамматика\предлог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549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ПРЕДЛОГИ</a:t>
            </a:r>
          </a:p>
        </p:txBody>
      </p:sp>
      <p:pic>
        <p:nvPicPr>
          <p:cNvPr id="12290" name="Picture 2" descr="C:\Users\admin\Desktop\грамматика\гр-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2775133" cy="339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admin\Desktop\грамматика\гр-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844824"/>
            <a:ext cx="2497359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admin\Desktop\грамматика\гр-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117674"/>
            <a:ext cx="2520280" cy="304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078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940" y="548680"/>
            <a:ext cx="8147248" cy="918170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ИГРАЕМ ВМЕСТЕ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C:\Users\admin\Desktop\грамматика\гр-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3039415" cy="377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admin\Desktop\грамматика\гр-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57" b="4901"/>
          <a:stretch/>
        </p:blipFill>
        <p:spPr bwMode="auto">
          <a:xfrm>
            <a:off x="5292080" y="1466850"/>
            <a:ext cx="3005108" cy="372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995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ЖИВОЕ и НЕЖИВОЕ</a:t>
            </a:r>
          </a:p>
        </p:txBody>
      </p:sp>
      <p:pic>
        <p:nvPicPr>
          <p:cNvPr id="15362" name="Picture 2" descr="C:\Users\admin\Desktop\грамматика\грамм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349032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admin\Desktop\грамматика\гр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44824"/>
            <a:ext cx="3233418" cy="447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806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ИГРАЕМ ВМЕСТЕ</a:t>
            </a:r>
            <a:endParaRPr lang="ru-RU" dirty="0"/>
          </a:p>
        </p:txBody>
      </p:sp>
      <p:pic>
        <p:nvPicPr>
          <p:cNvPr id="16386" name="Picture 2" descr="C:\Users\admin\Desktop\грамматика\гр-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6381"/>
            <a:ext cx="375068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admin\Desktop\грамматика\гр-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66381"/>
            <a:ext cx="3461124" cy="442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231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404664"/>
            <a:ext cx="7704856" cy="5616624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ru-RU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«Надо уметь правильно произносить звуки, слова, фразы.    Научившись этому так, чтобы это все вошло в привычку, - можно творить»</a:t>
            </a:r>
          </a:p>
          <a:p>
            <a:r>
              <a:rPr lang="ru-RU" sz="2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К.С. Станиславский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Речь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является врожденной способностью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человека, она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формируется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ребенка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постепенно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вместе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его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ростом и развитием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Своевременное овладение правильной, чистой  речью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 важное значение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формирования полноценной личности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Человек с хорошо развитой речью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легко вступает в общение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понятно выражает свои мысли и желания, задает вопросы, договаривается с партнером о совместной деятельности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Правильная речь является основным показателем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ребенка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успешному обучению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школе.</a:t>
            </a: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1692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«ЧЕТВЕРТЫЙ ЛИШНИЙ»</a:t>
            </a:r>
          </a:p>
        </p:txBody>
      </p:sp>
      <p:pic>
        <p:nvPicPr>
          <p:cNvPr id="17410" name="Picture 2" descr="C:\Users\admin\Desktop\грамматика\4-л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9" t="2755" r="1958" b="7248"/>
          <a:stretch/>
        </p:blipFill>
        <p:spPr bwMode="auto">
          <a:xfrm>
            <a:off x="323528" y="1484784"/>
            <a:ext cx="2703861" cy="192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admin\Desktop\грамматика\WhatsApp Image 2024-11-05 at 20.19.22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392255"/>
            <a:ext cx="2625463" cy="192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admin\Desktop\грамматика\гр-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1"/>
          <a:stretch/>
        </p:blipFill>
        <p:spPr bwMode="auto">
          <a:xfrm>
            <a:off x="6252322" y="3356992"/>
            <a:ext cx="2472410" cy="282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644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ИГРАЕМ ВМЕСТЕ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5" descr="C:\Users\admin\Desktop\грамматика\гр-4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58" b="7143"/>
          <a:stretch/>
        </p:blipFill>
        <p:spPr bwMode="auto">
          <a:xfrm>
            <a:off x="1" y="1455592"/>
            <a:ext cx="9144000" cy="456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309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Существительные с суффиксами –ник, -ниц</a:t>
            </a:r>
          </a:p>
        </p:txBody>
      </p:sp>
      <p:pic>
        <p:nvPicPr>
          <p:cNvPr id="1026" name="Picture 2" descr="C:\Users\admin\Desktop\грамматика\гр-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2859533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грамматика\гр-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520788"/>
            <a:ext cx="2641096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грамматика\гр-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7"/>
          <a:stretch/>
        </p:blipFill>
        <p:spPr bwMode="auto">
          <a:xfrm>
            <a:off x="6373657" y="1700808"/>
            <a:ext cx="2498708" cy="334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7373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Существительные с суффиксами </a:t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щик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-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</a:t>
            </a:r>
            <a:endParaRPr lang="ru-RU" dirty="0"/>
          </a:p>
        </p:txBody>
      </p:sp>
      <p:pic>
        <p:nvPicPr>
          <p:cNvPr id="2050" name="Picture 2" descr="C:\Users\admin\Desktop\грамматика\гр-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438440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грамматика\гр-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147595"/>
            <a:ext cx="3444418" cy="357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4324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ИГРАЕМ ВМЕСТЕ</a:t>
            </a:r>
            <a:endParaRPr lang="ru-RU" dirty="0"/>
          </a:p>
        </p:txBody>
      </p:sp>
      <p:pic>
        <p:nvPicPr>
          <p:cNvPr id="3075" name="Picture 3" descr="C:\Users\admin\Desktop\грамматика\гр-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84784"/>
            <a:ext cx="5616624" cy="516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588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282154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Предложно-падежные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конструкции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КОГО? ЧЕГО?</a:t>
            </a:r>
          </a:p>
        </p:txBody>
      </p:sp>
      <p:pic>
        <p:nvPicPr>
          <p:cNvPr id="5122" name="Picture 2" descr="C:\Users\admin\Desktop\грамматика\гр-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25" y="1772816"/>
            <a:ext cx="3662409" cy="439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грамматика\гр-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28800"/>
            <a:ext cx="3384376" cy="453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171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КОМУ? ЧЕМУ?</a:t>
            </a:r>
          </a:p>
        </p:txBody>
      </p:sp>
      <p:pic>
        <p:nvPicPr>
          <p:cNvPr id="6146" name="Picture 2" descr="C:\Users\admin\Desktop\грамматика\гр-6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381377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esktop\грамматика\гр-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1988840"/>
            <a:ext cx="3312368" cy="404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7681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КОГО? ЧТО?</a:t>
            </a:r>
          </a:p>
        </p:txBody>
      </p:sp>
      <p:pic>
        <p:nvPicPr>
          <p:cNvPr id="4098" name="Picture 2" descr="C:\Users\admin\Desktop\грамматика\гр-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00001"/>
            <a:ext cx="4248472" cy="518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грамматика\гр-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88802"/>
            <a:ext cx="3888433" cy="487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3009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КЕМ? ЧЕМ?</a:t>
            </a:r>
          </a:p>
        </p:txBody>
      </p:sp>
      <p:pic>
        <p:nvPicPr>
          <p:cNvPr id="7170" name="Picture 2" descr="C:\Users\admin\Desktop\грамматика\гр-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376931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Desktop\грамматика\гр-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45" y="1484784"/>
            <a:ext cx="3886902" cy="463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6635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ДЕЛАЕТ? ЧТО ДЕЛАЮТ?</a:t>
            </a:r>
          </a:p>
        </p:txBody>
      </p:sp>
      <p:pic>
        <p:nvPicPr>
          <p:cNvPr id="11266" name="Picture 2" descr="C:\Users\admin\Desktop\грамматика\гр-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53965"/>
            <a:ext cx="407629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dmin\Desktop\грамматика\гр-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69571"/>
            <a:ext cx="3555778" cy="426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392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Артикуляционная гимнастика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Звуки речи образуются в результате сложного комплекса движений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артикуляционных органов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язык, губы, челюсть.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Процесс голосообразования происходит при участии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органов дыхания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гортань, трахея, бронхи, легкие, диафрагма.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4073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ДЕЛАЕТ? ЧТО СДЕЛАЛ? ЧТО СДЕЛАЛА?</a:t>
            </a:r>
            <a:endParaRPr lang="ru-RU" dirty="0"/>
          </a:p>
        </p:txBody>
      </p:sp>
      <p:pic>
        <p:nvPicPr>
          <p:cNvPr id="12290" name="Picture 2" descr="C:\Users\admin\Desktop\грамматика\гр-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50529"/>
            <a:ext cx="4013573" cy="476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admin\Desktop\грамматика\гр-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50529"/>
            <a:ext cx="4197376" cy="476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3610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ОТНОСИТЕЛЬНЫЕ  ПРИЛАГАТЕЛЬНЫЕ</a:t>
            </a:r>
            <a:b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КАКОЙ? КАКАЯ? </a:t>
            </a:r>
          </a:p>
        </p:txBody>
      </p:sp>
      <p:pic>
        <p:nvPicPr>
          <p:cNvPr id="8194" name="Picture 2" descr="C:\Users\admin\Desktop\грамматика\гр-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401160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\Desktop\грамматика\гр-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892" y="1700808"/>
            <a:ext cx="3385203" cy="399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6889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КАКОЙ? КАКАЯ? </a:t>
            </a:r>
            <a:endParaRPr lang="ru-RU" dirty="0"/>
          </a:p>
        </p:txBody>
      </p:sp>
      <p:pic>
        <p:nvPicPr>
          <p:cNvPr id="9218" name="Picture 2" descr="C:\Users\admin\Desktop\грамматика\гр-48 (2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6" b="-696"/>
          <a:stretch/>
        </p:blipFill>
        <p:spPr bwMode="auto">
          <a:xfrm>
            <a:off x="251520" y="1676594"/>
            <a:ext cx="3600400" cy="475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dmin\Desktop\грамматика\гр-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557" y="1700808"/>
            <a:ext cx="4031899" cy="460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6426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ПРИТЯЖАТЕЛЬНЫЕ ПРИЛАГАТЕЛЬНЫЕ</a:t>
            </a:r>
            <a:b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ЧЕЙ? ЧЬЯ?</a:t>
            </a:r>
          </a:p>
        </p:txBody>
      </p:sp>
      <p:pic>
        <p:nvPicPr>
          <p:cNvPr id="10242" name="Picture 2" descr="C:\Users\admin\Desktop\грамматика\гр-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376799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dmin\Desktop\грамматика\гр-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86407"/>
            <a:ext cx="3267746" cy="398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7676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Согласование прилагательного с существительным</a:t>
            </a:r>
          </a:p>
        </p:txBody>
      </p:sp>
      <p:pic>
        <p:nvPicPr>
          <p:cNvPr id="13314" name="Picture 2" descr="C:\Users\admin\Desktop\грамматика\гр-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73" y="1556792"/>
            <a:ext cx="2983391" cy="338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admin\Desktop\грамматика\гр-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780928"/>
            <a:ext cx="2706391" cy="336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admin\Desktop\грамматика\гр-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628800"/>
            <a:ext cx="2737732" cy="358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167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ПРОТИВОПОЛОЖНОСТИ </a:t>
            </a:r>
            <a: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(АНТОНИМЫ)</a:t>
            </a:r>
          </a:p>
        </p:txBody>
      </p:sp>
      <p:pic>
        <p:nvPicPr>
          <p:cNvPr id="3074" name="Picture 2" descr="F:\Комарова - С\с-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" t="14966" r="10740" b="19183"/>
          <a:stretch/>
        </p:blipFill>
        <p:spPr bwMode="auto">
          <a:xfrm>
            <a:off x="2267744" y="1350731"/>
            <a:ext cx="439248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0031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00808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СВЯЗНАЯ РЕЧЬ</a:t>
            </a:r>
            <a:b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 ПО СЮЖЕТНЫМ КАРТИНКАМ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C:\Users\admin\Desktop\грамматика\рас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07" b="22690"/>
          <a:stretch/>
        </p:blipFill>
        <p:spPr bwMode="auto">
          <a:xfrm>
            <a:off x="323528" y="2132856"/>
            <a:ext cx="2457966" cy="378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admin\Desktop\грамматика\расск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45" b="23045"/>
          <a:stretch/>
        </p:blipFill>
        <p:spPr bwMode="auto">
          <a:xfrm>
            <a:off x="3347863" y="2132856"/>
            <a:ext cx="2397701" cy="376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admin\Desktop\грамматика\WhatsApp Image 2024-11-05 at 20.19.21 (3).jpe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61" r="52279" b="40028"/>
          <a:stretch/>
        </p:blipFill>
        <p:spPr bwMode="auto">
          <a:xfrm>
            <a:off x="6228184" y="2144888"/>
            <a:ext cx="2308696" cy="18294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055649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ПЕРЕСКАЗ ПО СХЕМЕ</a:t>
            </a:r>
          </a:p>
        </p:txBody>
      </p:sp>
      <p:pic>
        <p:nvPicPr>
          <p:cNvPr id="16386" name="Picture 2" descr="C:\Users\admin\Desktop\грамматика\бабушк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3561484" cy="498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грамматика\WhatsApp Image 2024-11-05 at 20.19.18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84784"/>
            <a:ext cx="280831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0847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Деформированный текст</a:t>
            </a:r>
          </a:p>
        </p:txBody>
      </p:sp>
      <p:pic>
        <p:nvPicPr>
          <p:cNvPr id="2050" name="Picture 2" descr="C:\Users\admin\Desktop\грамматика\ау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27" y="1600200"/>
            <a:ext cx="721314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5587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pPr marL="0" indent="0">
              <a:buNone/>
            </a:pPr>
            <a:r>
              <a:rPr lang="ru-RU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СПАСИБО </a:t>
            </a:r>
          </a:p>
          <a:p>
            <a:pPr marL="0" indent="0">
              <a:buNone/>
            </a:pPr>
            <a:r>
              <a:rPr lang="ru-RU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ЗА </a:t>
            </a:r>
          </a:p>
          <a:p>
            <a:pPr marL="0" indent="0">
              <a:buNone/>
            </a:pPr>
            <a:r>
              <a:rPr lang="ru-RU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115167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                                            </a:t>
            </a:r>
          </a:p>
        </p:txBody>
      </p:sp>
      <p:pic>
        <p:nvPicPr>
          <p:cNvPr id="1026" name="Picture 2" descr="F:\Комарова - Л\л-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t="7733" r="10963" b="20346"/>
          <a:stretch/>
        </p:blipFill>
        <p:spPr bwMode="auto">
          <a:xfrm>
            <a:off x="683568" y="980728"/>
            <a:ext cx="3912782" cy="484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Комарова - Л\л-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7133" r="3507" b="20000"/>
          <a:stretch/>
        </p:blipFill>
        <p:spPr bwMode="auto">
          <a:xfrm>
            <a:off x="4860032" y="975926"/>
            <a:ext cx="3934046" cy="499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124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Фонематический слух</a:t>
            </a:r>
          </a:p>
        </p:txBody>
      </p:sp>
      <p:pic>
        <p:nvPicPr>
          <p:cNvPr id="2050" name="Picture 2" descr="C:\Users\admin\Desktop\грамматика\фонем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" t="1117" r="6002" b="13068"/>
          <a:stretch/>
        </p:blipFill>
        <p:spPr bwMode="auto">
          <a:xfrm>
            <a:off x="539552" y="1534166"/>
            <a:ext cx="2376264" cy="316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admin\Desktop\грамматика\фон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0" t="3003" r="4605" b="12889"/>
          <a:stretch/>
        </p:blipFill>
        <p:spPr bwMode="auto">
          <a:xfrm>
            <a:off x="3347864" y="1589931"/>
            <a:ext cx="2061197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\Desktop\грамматика\WhatsApp Image 2024-11-05 at 20.19.21 (4)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" t="2729" r="1826" b="8450"/>
          <a:stretch/>
        </p:blipFill>
        <p:spPr bwMode="auto">
          <a:xfrm>
            <a:off x="5868143" y="1556792"/>
            <a:ext cx="233523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040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51304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Уметь слышать и находить звук в слове (в начале, в середине, в конце)</a:t>
            </a:r>
          </a:p>
        </p:txBody>
      </p:sp>
      <p:pic>
        <p:nvPicPr>
          <p:cNvPr id="14338" name="Picture 2" descr="C:\Users\admin\Desktop\грамматика\позиция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"/>
          <a:stretch/>
        </p:blipFill>
        <p:spPr bwMode="auto">
          <a:xfrm>
            <a:off x="2483768" y="2132856"/>
            <a:ext cx="393546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694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21014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Слоговая структура слова</a:t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«Подарки», «Вагончики», «Домики», «Лодочки»</a:t>
            </a:r>
          </a:p>
        </p:txBody>
      </p:sp>
      <p:pic>
        <p:nvPicPr>
          <p:cNvPr id="3075" name="Picture 3" descr="C:\Users\admin\Desktop\грамматика\WhatsApp Image 2024-11-05 at 20.19.22 (4)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0" y="4221088"/>
            <a:ext cx="3070931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dmin\Desktop\грамматика\вагон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8" t="8107" r="8756" b="7351"/>
          <a:stretch/>
        </p:blipFill>
        <p:spPr bwMode="auto">
          <a:xfrm rot="16200000">
            <a:off x="1367734" y="872626"/>
            <a:ext cx="1957850" cy="318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грамматика\дома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2" t="7025" b="7865"/>
          <a:stretch/>
        </p:blipFill>
        <p:spPr bwMode="auto">
          <a:xfrm>
            <a:off x="5830554" y="1496995"/>
            <a:ext cx="1909798" cy="225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грамматика\слог-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7" r="5317" b="5903"/>
          <a:stretch/>
        </p:blipFill>
        <p:spPr bwMode="auto">
          <a:xfrm>
            <a:off x="4409465" y="4001582"/>
            <a:ext cx="1890727" cy="188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грамматика\слог-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3" r="5930" b="10416"/>
          <a:stretch/>
        </p:blipFill>
        <p:spPr bwMode="auto">
          <a:xfrm rot="10800000" flipH="1" flipV="1">
            <a:off x="6481427" y="3899971"/>
            <a:ext cx="2120600" cy="188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475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ОТ 1-5 (согласование числительного с существительным)</a:t>
            </a:r>
          </a:p>
        </p:txBody>
      </p:sp>
      <p:pic>
        <p:nvPicPr>
          <p:cNvPr id="5122" name="Picture 2" descr="C:\Users\admin\Desktop\грамматика\счет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" t="708" r="15006" b="38462"/>
          <a:stretch/>
        </p:blipFill>
        <p:spPr bwMode="auto">
          <a:xfrm>
            <a:off x="611560" y="1772816"/>
            <a:ext cx="3312368" cy="339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грамматика\лестниц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7" b="-1411"/>
          <a:stretch/>
        </p:blipFill>
        <p:spPr bwMode="auto">
          <a:xfrm>
            <a:off x="5007555" y="2348880"/>
            <a:ext cx="3184290" cy="254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332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«ОДИН – МНОГО»</a:t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«ВОЛШЕБНИК»  Им. п., Р. п.</a:t>
            </a:r>
          </a:p>
        </p:txBody>
      </p:sp>
      <p:pic>
        <p:nvPicPr>
          <p:cNvPr id="6146" name="Picture 2" descr="C:\Users\admin\Desktop\грамматика\гр-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376434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esktop\грамматика\гр-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89176"/>
            <a:ext cx="3600400" cy="442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4248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327</Words>
  <Application>Microsoft Office PowerPoint</Application>
  <PresentationFormat>Экран (4:3)</PresentationFormat>
  <Paragraphs>98</Paragraphs>
  <Slides>39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4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Артикуляционная гимнастика</vt:lpstr>
      <vt:lpstr>Презентация PowerPoint</vt:lpstr>
      <vt:lpstr>Фонематический слух</vt:lpstr>
      <vt:lpstr>Уметь слышать и находить звук в слове (в начале, в середине, в конце)</vt:lpstr>
      <vt:lpstr>Слоговая структура слова «Подарки», «Вагончики», «Домики», «Лодочки»</vt:lpstr>
      <vt:lpstr>СЧЕТ ОТ 1-5 (согласование числительного с существительным)</vt:lpstr>
      <vt:lpstr>«ОДИН – МНОГО» «ВОЛШЕБНИК»  Им. п., Р. п.</vt:lpstr>
      <vt:lpstr>ИГРАЕМ ВМЕСТЕ</vt:lpstr>
      <vt:lpstr>«НАЗОВИ ЛАСКОВО» «ГНОМИКИ»</vt:lpstr>
      <vt:lpstr>ИГРАЕМ ВМЕСТЕ</vt:lpstr>
      <vt:lpstr>«МОЙ, МОЯ, МОЁ, МОИ» «ЖАДИНА»</vt:lpstr>
      <vt:lpstr>ИГРАЕМ ВМЕСТЕ</vt:lpstr>
      <vt:lpstr>ПРЕДЛОГИ</vt:lpstr>
      <vt:lpstr>ПРЕДЛОГИ</vt:lpstr>
      <vt:lpstr>ИГРАЕМ ВМЕСТЕ</vt:lpstr>
      <vt:lpstr>ЖИВОЕ и НЕЖИВОЕ</vt:lpstr>
      <vt:lpstr>ИГРАЕМ ВМЕСТЕ</vt:lpstr>
      <vt:lpstr>«ЧЕТВЕРТЫЙ ЛИШНИЙ»</vt:lpstr>
      <vt:lpstr>ИГРАЕМ ВМЕСТЕ</vt:lpstr>
      <vt:lpstr>Существительные с суффиксами –ник, -ниц</vt:lpstr>
      <vt:lpstr>Существительные с суффиксами  –щик, -ист</vt:lpstr>
      <vt:lpstr>ИГРАЕМ ВМЕСТЕ</vt:lpstr>
      <vt:lpstr>Предложно-падежные конструкции КОГО? ЧЕГО?</vt:lpstr>
      <vt:lpstr>КОМУ? ЧЕМУ?</vt:lpstr>
      <vt:lpstr>КОГО? ЧТО?</vt:lpstr>
      <vt:lpstr>КЕМ? ЧЕМ?</vt:lpstr>
      <vt:lpstr>ЧТО ДЕЛАЕТ? ЧТО ДЕЛАЮТ?</vt:lpstr>
      <vt:lpstr>ЧТО ДЕЛАЕТ? ЧТО СДЕЛАЛ? ЧТО СДЕЛАЛА?</vt:lpstr>
      <vt:lpstr>ОТНОСИТЕЛЬНЫЕ  ПРИЛАГАТЕЛЬНЫЕ КАКОЙ? КАКАЯ? </vt:lpstr>
      <vt:lpstr>КАКОЙ? КАКАЯ? </vt:lpstr>
      <vt:lpstr>ПРИТЯЖАТЕЛЬНЫЕ ПРИЛАГАТЕЛЬНЫЕ ЧЕЙ? ЧЬЯ?</vt:lpstr>
      <vt:lpstr>Согласование прилагательного с существительным</vt:lpstr>
      <vt:lpstr>ПРОТИВОПОЛОЖНОСТИ (АНТОНИМЫ)</vt:lpstr>
      <vt:lpstr>СВЯЗНАЯ РЕЧЬ РАССКАЗ ПО СЮЖЕТНЫМ КАРТИНКАМ</vt:lpstr>
      <vt:lpstr>ПЕРЕСКАЗ ПО СХЕМЕ</vt:lpstr>
      <vt:lpstr>Деформированный текст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Пользователь</cp:lastModifiedBy>
  <cp:revision>61</cp:revision>
  <dcterms:created xsi:type="dcterms:W3CDTF">2024-11-05T18:57:24Z</dcterms:created>
  <dcterms:modified xsi:type="dcterms:W3CDTF">2024-11-18T07:28:45Z</dcterms:modified>
</cp:coreProperties>
</file>